
<file path=[Content_Types].xml><?xml version="1.0" encoding="utf-8"?>
<Types xmlns="http://schemas.openxmlformats.org/package/2006/content-types">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 name="Google Shape;52;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8" name="Google Shape;118;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 name="Google Shape;59;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 name="Google Shape;67;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5" name="Google Shape;75;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2" name="Google Shape;82;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0" name="Google Shape;90;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7" name="Google Shape;97;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4" name="Google Shape;104;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2" name="Google Shape;112;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3" name="Shape 13"/>
        <p:cNvGrpSpPr/>
        <p:nvPr/>
      </p:nvGrpSpPr>
      <p:grpSpPr>
        <a:xfrm>
          <a:off x="0" y="0"/>
          <a:ext cx="0" cy="0"/>
          <a:chOff x="0" y="0"/>
          <a:chExt cx="0" cy="0"/>
        </a:xfrm>
      </p:grpSpPr>
      <p:sp>
        <p:nvSpPr>
          <p:cNvPr id="14" name="Google Shape;14;p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5" name="Google Shape;15;p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16" name="Google Shape;16;p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sp>
        <p:nvSpPr>
          <p:cNvPr id="18" name="Google Shape;18;p4"/>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9" name="Google Shape;19;p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Google Shape;37;p9"/>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0.gif"/><Relationship Id="rId4" Type="http://schemas.openxmlformats.org/officeDocument/2006/relationships/image" Target="../media/image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5.png"/><Relationship Id="rId4" Type="http://schemas.openxmlformats.org/officeDocument/2006/relationships/image" Target="../media/image10.gi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0.gi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gif"/><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4.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448642" y="245150"/>
            <a:ext cx="8520600" cy="20526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5200"/>
              <a:buNone/>
            </a:pPr>
            <a:r>
              <a:rPr lang="en"/>
              <a:t>Raycasting in C</a:t>
            </a:r>
            <a:endParaRPr/>
          </a:p>
        </p:txBody>
      </p:sp>
      <p:sp>
        <p:nvSpPr>
          <p:cNvPr id="55" name="Google Shape;55;p13"/>
          <p:cNvSpPr txBox="1"/>
          <p:nvPr>
            <p:ph idx="1" type="subTitle"/>
          </p:nvPr>
        </p:nvSpPr>
        <p:spPr>
          <a:xfrm>
            <a:off x="-448650" y="2297750"/>
            <a:ext cx="8520600" cy="792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
              <a:t>Like Wolfenstein 3D &amp; Doom</a:t>
            </a:r>
            <a:endParaRPr/>
          </a:p>
        </p:txBody>
      </p:sp>
      <p:pic>
        <p:nvPicPr>
          <p:cNvPr id="56" name="Google Shape;56;p13"/>
          <p:cNvPicPr preferRelativeResize="0"/>
          <p:nvPr/>
        </p:nvPicPr>
        <p:blipFill rotWithShape="1">
          <a:blip r:embed="rId3">
            <a:alphaModFix/>
          </a:blip>
          <a:srcRect b="0" l="0" r="0" t="0"/>
          <a:stretch/>
        </p:blipFill>
        <p:spPr>
          <a:xfrm>
            <a:off x="6619450" y="2039350"/>
            <a:ext cx="2439949" cy="30000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2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RayTRACING!?!?</a:t>
            </a:r>
            <a:endParaRPr/>
          </a:p>
        </p:txBody>
      </p:sp>
      <p:sp>
        <p:nvSpPr>
          <p:cNvPr id="121" name="Google Shape;121;p22"/>
          <p:cNvSpPr txBox="1"/>
          <p:nvPr>
            <p:ph idx="1" type="body"/>
          </p:nvPr>
        </p:nvSpPr>
        <p:spPr>
          <a:xfrm>
            <a:off x="278150" y="1152475"/>
            <a:ext cx="32874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 sz="1300"/>
              <a:t>Raytracing is currently a big point of discussion in games because the next Xbox has hardware-inbuilt raytracing.</a:t>
            </a:r>
            <a:endParaRPr sz="1300"/>
          </a:p>
          <a:p>
            <a:pPr indent="0" lvl="0" marL="0" rtl="0" algn="l">
              <a:lnSpc>
                <a:spcPct val="115000"/>
              </a:lnSpc>
              <a:spcBef>
                <a:spcPts val="1600"/>
              </a:spcBef>
              <a:spcAft>
                <a:spcPts val="0"/>
              </a:spcAft>
              <a:buSzPts val="1800"/>
              <a:buNone/>
            </a:pPr>
            <a:r>
              <a:rPr lang="en" sz="1300"/>
              <a:t>Raytracing is the practice of casting a ray for </a:t>
            </a:r>
            <a:r>
              <a:rPr b="1" i="1" lang="en" sz="1300"/>
              <a:t>every single pixel</a:t>
            </a:r>
            <a:r>
              <a:rPr lang="en" sz="1300"/>
              <a:t> of the screen and tracing how it bounces around the scene off of </a:t>
            </a:r>
            <a:r>
              <a:rPr b="1" i="1" lang="en" sz="1300"/>
              <a:t>many</a:t>
            </a:r>
            <a:r>
              <a:rPr lang="en" sz="1300"/>
              <a:t> objects, </a:t>
            </a:r>
            <a:r>
              <a:rPr b="1" i="1" lang="en" sz="1300"/>
              <a:t>just to figure out the intensity of the lighting and reflectivity of objects</a:t>
            </a:r>
            <a:r>
              <a:rPr i="1" lang="en" sz="1300"/>
              <a:t>.</a:t>
            </a:r>
            <a:endParaRPr i="1" sz="1300"/>
          </a:p>
          <a:p>
            <a:pPr indent="0" lvl="0" marL="0" rtl="0" algn="l">
              <a:lnSpc>
                <a:spcPct val="115000"/>
              </a:lnSpc>
              <a:spcBef>
                <a:spcPts val="1600"/>
              </a:spcBef>
              <a:spcAft>
                <a:spcPts val="1600"/>
              </a:spcAft>
              <a:buSzPts val="1800"/>
              <a:buNone/>
            </a:pPr>
            <a:r>
              <a:rPr lang="en" sz="1300"/>
              <a:t>Reminder that a 4k screen has 8.3 million pixels. Wolfenstein 3D cast 320 rays and used that information as the basis of its’ entire graphics rendering!</a:t>
            </a:r>
            <a:endParaRPr sz="1300"/>
          </a:p>
        </p:txBody>
      </p:sp>
      <p:pic>
        <p:nvPicPr>
          <p:cNvPr id="122" name="Google Shape;122;p22"/>
          <p:cNvPicPr preferRelativeResize="0"/>
          <p:nvPr/>
        </p:nvPicPr>
        <p:blipFill rotWithShape="1">
          <a:blip r:embed="rId3">
            <a:alphaModFix/>
          </a:blip>
          <a:srcRect b="0" l="0" r="0" t="0"/>
          <a:stretch/>
        </p:blipFill>
        <p:spPr>
          <a:xfrm>
            <a:off x="3602400" y="1365812"/>
            <a:ext cx="5229901" cy="29897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 name="Shape 60"/>
        <p:cNvGrpSpPr/>
        <p:nvPr/>
      </p:nvGrpSpPr>
      <p:grpSpPr>
        <a:xfrm>
          <a:off x="0" y="0"/>
          <a:ext cx="0" cy="0"/>
          <a:chOff x="0" y="0"/>
          <a:chExt cx="0" cy="0"/>
        </a:xfrm>
      </p:grpSpPr>
      <p:sp>
        <p:nvSpPr>
          <p:cNvPr id="61" name="Google Shape;61;p1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The idea</a:t>
            </a:r>
            <a:endParaRPr/>
          </a:p>
        </p:txBody>
      </p:sp>
      <p:sp>
        <p:nvSpPr>
          <p:cNvPr id="62" name="Google Shape;62;p14"/>
          <p:cNvSpPr txBox="1"/>
          <p:nvPr>
            <p:ph idx="1" type="body"/>
          </p:nvPr>
        </p:nvSpPr>
        <p:spPr>
          <a:xfrm>
            <a:off x="311700" y="1152475"/>
            <a:ext cx="41301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rPr lang="en"/>
              <a:t>Raycasting is a process of tracing lines of sight on a 2D plane, and using sightline collision data to render a convincing 3D image.</a:t>
            </a:r>
            <a:endParaRPr/>
          </a:p>
        </p:txBody>
      </p:sp>
      <p:pic>
        <p:nvPicPr>
          <p:cNvPr id="63" name="Google Shape;63;p14"/>
          <p:cNvPicPr preferRelativeResize="0"/>
          <p:nvPr/>
        </p:nvPicPr>
        <p:blipFill rotWithShape="1">
          <a:blip r:embed="rId3">
            <a:alphaModFix/>
          </a:blip>
          <a:srcRect b="0" l="0" r="0" t="0"/>
          <a:stretch/>
        </p:blipFill>
        <p:spPr>
          <a:xfrm>
            <a:off x="4999725" y="158444"/>
            <a:ext cx="3475876" cy="1873476"/>
          </a:xfrm>
          <a:prstGeom prst="rect">
            <a:avLst/>
          </a:prstGeom>
          <a:noFill/>
          <a:ln>
            <a:noFill/>
          </a:ln>
        </p:spPr>
      </p:pic>
      <p:pic>
        <p:nvPicPr>
          <p:cNvPr id="64" name="Google Shape;64;p14"/>
          <p:cNvPicPr preferRelativeResize="0"/>
          <p:nvPr/>
        </p:nvPicPr>
        <p:blipFill rotWithShape="1">
          <a:blip r:embed="rId4">
            <a:alphaModFix/>
          </a:blip>
          <a:srcRect b="0" l="0" r="0" t="0"/>
          <a:stretch/>
        </p:blipFill>
        <p:spPr>
          <a:xfrm>
            <a:off x="4594200" y="2184320"/>
            <a:ext cx="4397401" cy="2799227"/>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 name="Shape 68"/>
        <p:cNvGrpSpPr/>
        <p:nvPr/>
      </p:nvGrpSpPr>
      <p:grpSpPr>
        <a:xfrm>
          <a:off x="0" y="0"/>
          <a:ext cx="0" cy="0"/>
          <a:chOff x="0" y="0"/>
          <a:chExt cx="0" cy="0"/>
        </a:xfrm>
      </p:grpSpPr>
      <p:sp>
        <p:nvSpPr>
          <p:cNvPr id="69" name="Google Shape;69;p1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Imagining the map</a:t>
            </a:r>
            <a:endParaRPr/>
          </a:p>
        </p:txBody>
      </p:sp>
      <p:sp>
        <p:nvSpPr>
          <p:cNvPr id="70" name="Google Shape;70;p15"/>
          <p:cNvSpPr txBox="1"/>
          <p:nvPr>
            <p:ph idx="1" type="body"/>
          </p:nvPr>
        </p:nvSpPr>
        <p:spPr>
          <a:xfrm>
            <a:off x="311700" y="1152475"/>
            <a:ext cx="42279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rPr lang="en"/>
              <a:t>The map is a simple 2D array of spaces which are either empty or have a value to indicate a wall. The code uses constants when dealing with the map to dictate the size of the map in pixels - so we have an array of ones and zeroes, but each value in the array represents a position 64x64 pixels large if our TILE_WIDTH/TILE_HEIGHT = 64.</a:t>
            </a:r>
            <a:endParaRPr/>
          </a:p>
        </p:txBody>
      </p:sp>
      <p:pic>
        <p:nvPicPr>
          <p:cNvPr id="71" name="Google Shape;71;p15"/>
          <p:cNvPicPr preferRelativeResize="0"/>
          <p:nvPr/>
        </p:nvPicPr>
        <p:blipFill rotWithShape="1">
          <a:blip r:embed="rId3">
            <a:alphaModFix/>
          </a:blip>
          <a:srcRect b="0" l="0" r="0" t="0"/>
          <a:stretch/>
        </p:blipFill>
        <p:spPr>
          <a:xfrm>
            <a:off x="4688771" y="2646250"/>
            <a:ext cx="4060775" cy="2163025"/>
          </a:xfrm>
          <a:prstGeom prst="rect">
            <a:avLst/>
          </a:prstGeom>
          <a:noFill/>
          <a:ln>
            <a:noFill/>
          </a:ln>
        </p:spPr>
      </p:pic>
      <p:pic>
        <p:nvPicPr>
          <p:cNvPr id="72" name="Google Shape;72;p15"/>
          <p:cNvPicPr preferRelativeResize="0"/>
          <p:nvPr/>
        </p:nvPicPr>
        <p:blipFill rotWithShape="1">
          <a:blip r:embed="rId4">
            <a:alphaModFix/>
          </a:blip>
          <a:srcRect b="0" l="0" r="0" t="0"/>
          <a:stretch/>
        </p:blipFill>
        <p:spPr>
          <a:xfrm>
            <a:off x="4981225" y="445019"/>
            <a:ext cx="3475876" cy="187347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sp>
        <p:nvSpPr>
          <p:cNvPr id="77" name="Google Shape;77;p1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Casting the rays</a:t>
            </a:r>
            <a:endParaRPr/>
          </a:p>
        </p:txBody>
      </p:sp>
      <p:sp>
        <p:nvSpPr>
          <p:cNvPr id="78" name="Google Shape;78;p16"/>
          <p:cNvSpPr txBox="1"/>
          <p:nvPr>
            <p:ph idx="1" type="body"/>
          </p:nvPr>
        </p:nvSpPr>
        <p:spPr>
          <a:xfrm>
            <a:off x="311700" y="1152475"/>
            <a:ext cx="381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 sz="1400"/>
              <a:t>Using a bunch of very exciting trigonometry, we can cast straight lines which start from the player’s position at angles which cover the player’s field of view. When a ray collides with a wall, we save a bunch of data about that ray in a ray array, and with further trigonometry we can render our 3D projection.</a:t>
            </a:r>
            <a:endParaRPr sz="1400"/>
          </a:p>
          <a:p>
            <a:pPr indent="0" lvl="0" marL="0" rtl="0" algn="l">
              <a:lnSpc>
                <a:spcPct val="115000"/>
              </a:lnSpc>
              <a:spcBef>
                <a:spcPts val="1600"/>
              </a:spcBef>
              <a:spcAft>
                <a:spcPts val="1600"/>
              </a:spcAft>
              <a:buSzPts val="1800"/>
              <a:buNone/>
            </a:pPr>
            <a:r>
              <a:rPr lang="en" sz="1400"/>
              <a:t>Also, if you’re like me and never got a good understanding of why we use both radians and degrees to measure angles… I still don’t really understand, but I do know that computer graphics always work in radians.</a:t>
            </a:r>
            <a:endParaRPr sz="1400"/>
          </a:p>
        </p:txBody>
      </p:sp>
      <p:pic>
        <p:nvPicPr>
          <p:cNvPr id="79" name="Google Shape;79;p16"/>
          <p:cNvPicPr preferRelativeResize="0"/>
          <p:nvPr/>
        </p:nvPicPr>
        <p:blipFill rotWithShape="1">
          <a:blip r:embed="rId3">
            <a:alphaModFix/>
          </a:blip>
          <a:srcRect b="0" l="0" r="0" t="0"/>
          <a:stretch/>
        </p:blipFill>
        <p:spPr>
          <a:xfrm>
            <a:off x="4448100" y="1428464"/>
            <a:ext cx="4242325" cy="228657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7"/>
          <p:cNvSpPr txBox="1"/>
          <p:nvPr>
            <p:ph type="title"/>
          </p:nvPr>
        </p:nvSpPr>
        <p:spPr>
          <a:xfrm>
            <a:off x="311700" y="37117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“”3D””</a:t>
            </a:r>
            <a:endParaRPr/>
          </a:p>
        </p:txBody>
      </p:sp>
      <p:sp>
        <p:nvSpPr>
          <p:cNvPr id="85" name="Google Shape;85;p17"/>
          <p:cNvSpPr txBox="1"/>
          <p:nvPr>
            <p:ph idx="1" type="body"/>
          </p:nvPr>
        </p:nvSpPr>
        <p:spPr>
          <a:xfrm>
            <a:off x="311700" y="823000"/>
            <a:ext cx="3825600" cy="4095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 sz="1300"/>
              <a:t>Raycasters have no abstraction of the idea of 3D space in how they render. It is very much a flat, 2D image rendered frame-by-frame to look 3D to the eye. Raycasting simply draws a vertical line for each ray that is cast. Wolfenstein cast 320 rays per frame. The height of each line is dictated by the distance of the ray collision, which is saved when the 2D map collisions are calculated for that frame.</a:t>
            </a:r>
            <a:endParaRPr sz="1300"/>
          </a:p>
          <a:p>
            <a:pPr indent="0" lvl="0" marL="0" rtl="0" algn="l">
              <a:lnSpc>
                <a:spcPct val="115000"/>
              </a:lnSpc>
              <a:spcBef>
                <a:spcPts val="1600"/>
              </a:spcBef>
              <a:spcAft>
                <a:spcPts val="0"/>
              </a:spcAft>
              <a:buClr>
                <a:schemeClr val="dk1"/>
              </a:buClr>
              <a:buSzPts val="1100"/>
              <a:buFont typeface="Arial"/>
              <a:buNone/>
            </a:pPr>
            <a:r>
              <a:rPr lang="en" sz="1300"/>
              <a:t>Obviously, no matter how modern a game is, looking at a screen you always see a 2D image, but raycasting is different from modern 3D games because modern games run an internal simulation of 3D space, using 3D models built with flat polygons. No matter how convincing a raycaster looks, you are only ever looking at a row of tall rectangles.</a:t>
            </a:r>
            <a:endParaRPr sz="1300"/>
          </a:p>
          <a:p>
            <a:pPr indent="0" lvl="0" marL="0" rtl="0" algn="l">
              <a:lnSpc>
                <a:spcPct val="115000"/>
              </a:lnSpc>
              <a:spcBef>
                <a:spcPts val="1600"/>
              </a:spcBef>
              <a:spcAft>
                <a:spcPts val="1600"/>
              </a:spcAft>
              <a:buSzPts val="1800"/>
              <a:buNone/>
            </a:pPr>
            <a:r>
              <a:t/>
            </a:r>
            <a:endParaRPr sz="1300"/>
          </a:p>
        </p:txBody>
      </p:sp>
      <p:pic>
        <p:nvPicPr>
          <p:cNvPr id="86" name="Google Shape;86;p17"/>
          <p:cNvPicPr preferRelativeResize="0"/>
          <p:nvPr/>
        </p:nvPicPr>
        <p:blipFill rotWithShape="1">
          <a:blip r:embed="rId3">
            <a:alphaModFix/>
          </a:blip>
          <a:srcRect b="0" l="0" r="0" t="0"/>
          <a:stretch/>
        </p:blipFill>
        <p:spPr>
          <a:xfrm>
            <a:off x="4278829" y="1646650"/>
            <a:ext cx="4437399" cy="3347850"/>
          </a:xfrm>
          <a:prstGeom prst="rect">
            <a:avLst/>
          </a:prstGeom>
          <a:noFill/>
          <a:ln>
            <a:noFill/>
          </a:ln>
        </p:spPr>
      </p:pic>
      <p:pic>
        <p:nvPicPr>
          <p:cNvPr id="87" name="Google Shape;87;p17"/>
          <p:cNvPicPr preferRelativeResize="0"/>
          <p:nvPr/>
        </p:nvPicPr>
        <p:blipFill rotWithShape="1">
          <a:blip r:embed="rId4">
            <a:alphaModFix/>
          </a:blip>
          <a:srcRect b="0" l="0" r="0" t="0"/>
          <a:stretch/>
        </p:blipFill>
        <p:spPr>
          <a:xfrm>
            <a:off x="5414925" y="36024"/>
            <a:ext cx="2058075" cy="15156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Just a little bit of trigonometry - finding wall collisions</a:t>
            </a:r>
            <a:endParaRPr/>
          </a:p>
        </p:txBody>
      </p:sp>
      <p:sp>
        <p:nvSpPr>
          <p:cNvPr id="93" name="Google Shape;93;p18"/>
          <p:cNvSpPr txBox="1"/>
          <p:nvPr>
            <p:ph idx="1" type="body"/>
          </p:nvPr>
        </p:nvSpPr>
        <p:spPr>
          <a:xfrm>
            <a:off x="311700" y="1152475"/>
            <a:ext cx="41895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 sz="1400"/>
              <a:t>Since we’re using a 2D grid for our map, we can check for ray collisions along each grid intersection, instead of pixel-by-pixel (which would be ridiculously expensive).</a:t>
            </a:r>
            <a:endParaRPr sz="1400"/>
          </a:p>
          <a:p>
            <a:pPr indent="0" lvl="0" marL="0" rtl="0" algn="l">
              <a:lnSpc>
                <a:spcPct val="115000"/>
              </a:lnSpc>
              <a:spcBef>
                <a:spcPts val="1600"/>
              </a:spcBef>
              <a:spcAft>
                <a:spcPts val="0"/>
              </a:spcAft>
              <a:buSzPts val="1800"/>
              <a:buNone/>
            </a:pPr>
            <a:r>
              <a:rPr lang="en" sz="1400"/>
              <a:t>So, where green dots are vertical intersections and blue are horizontal, we have to calculate the points where the first blue and green dots intersect with the grid. After the first horz/vert intersection, the distance between intersections will always be the TILE_SIZE (which in our example is 64).</a:t>
            </a:r>
            <a:endParaRPr sz="1400"/>
          </a:p>
          <a:p>
            <a:pPr indent="0" lvl="0" marL="0" rtl="0" algn="l">
              <a:lnSpc>
                <a:spcPct val="115000"/>
              </a:lnSpc>
              <a:spcBef>
                <a:spcPts val="1600"/>
              </a:spcBef>
              <a:spcAft>
                <a:spcPts val="1600"/>
              </a:spcAft>
              <a:buSzPts val="1800"/>
              <a:buNone/>
            </a:pPr>
            <a:r>
              <a:rPr lang="en" sz="1400"/>
              <a:t>The calculations required depend on whether the ray hits a vertical or horizontal intersection first.</a:t>
            </a:r>
            <a:endParaRPr sz="1400"/>
          </a:p>
        </p:txBody>
      </p:sp>
      <p:pic>
        <p:nvPicPr>
          <p:cNvPr id="94" name="Google Shape;94;p18"/>
          <p:cNvPicPr preferRelativeResize="0"/>
          <p:nvPr/>
        </p:nvPicPr>
        <p:blipFill rotWithShape="1">
          <a:blip r:embed="rId3">
            <a:alphaModFix/>
          </a:blip>
          <a:srcRect b="0" l="0" r="0" t="0"/>
          <a:stretch/>
        </p:blipFill>
        <p:spPr>
          <a:xfrm>
            <a:off x="4534850" y="1017725"/>
            <a:ext cx="4189501" cy="382020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1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Finding wall collisions</a:t>
            </a:r>
            <a:endParaRPr/>
          </a:p>
        </p:txBody>
      </p:sp>
      <p:sp>
        <p:nvSpPr>
          <p:cNvPr id="100" name="Google Shape;100;p19"/>
          <p:cNvSpPr txBox="1"/>
          <p:nvPr>
            <p:ph idx="1" type="body"/>
          </p:nvPr>
        </p:nvSpPr>
        <p:spPr>
          <a:xfrm>
            <a:off x="311700" y="1152475"/>
            <a:ext cx="49560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
              <a:t>We run loops to find all horizontal collisions up to a wall, and then all vertical ones.</a:t>
            </a:r>
            <a:endParaRPr/>
          </a:p>
          <a:p>
            <a:pPr indent="0" lvl="0" marL="0" rtl="0" algn="l">
              <a:lnSpc>
                <a:spcPct val="115000"/>
              </a:lnSpc>
              <a:spcBef>
                <a:spcPts val="1600"/>
              </a:spcBef>
              <a:spcAft>
                <a:spcPts val="1600"/>
              </a:spcAft>
              <a:buSzPts val="1800"/>
              <a:buNone/>
            </a:pPr>
            <a:r>
              <a:rPr lang="en"/>
              <a:t>The shortest of the two distances will then be the ‘real’ position of the wall, as seen here.</a:t>
            </a:r>
            <a:endParaRPr/>
          </a:p>
        </p:txBody>
      </p:sp>
      <p:pic>
        <p:nvPicPr>
          <p:cNvPr id="101" name="Google Shape;101;p19"/>
          <p:cNvPicPr preferRelativeResize="0"/>
          <p:nvPr/>
        </p:nvPicPr>
        <p:blipFill rotWithShape="1">
          <a:blip r:embed="rId3">
            <a:alphaModFix/>
          </a:blip>
          <a:srcRect b="57208" l="35654" r="0" t="18065"/>
          <a:stretch/>
        </p:blipFill>
        <p:spPr>
          <a:xfrm>
            <a:off x="3132326" y="2834701"/>
            <a:ext cx="5393675" cy="18898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2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Textures</a:t>
            </a:r>
            <a:endParaRPr/>
          </a:p>
        </p:txBody>
      </p:sp>
      <p:sp>
        <p:nvSpPr>
          <p:cNvPr id="107" name="Google Shape;107;p20"/>
          <p:cNvSpPr txBox="1"/>
          <p:nvPr>
            <p:ph idx="1" type="body"/>
          </p:nvPr>
        </p:nvSpPr>
        <p:spPr>
          <a:xfrm>
            <a:off x="311700" y="1152475"/>
            <a:ext cx="32448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 sz="1600"/>
              <a:t>Textures are stored in a byte array, and the color for each individual strip of wall is simply chosen out of that byte array based on a modulus operation with the position of the wall strip.</a:t>
            </a:r>
            <a:endParaRPr sz="1600"/>
          </a:p>
          <a:p>
            <a:pPr indent="0" lvl="0" marL="0" rtl="0" algn="l">
              <a:lnSpc>
                <a:spcPct val="115000"/>
              </a:lnSpc>
              <a:spcBef>
                <a:spcPts val="1600"/>
              </a:spcBef>
              <a:spcAft>
                <a:spcPts val="1600"/>
              </a:spcAft>
              <a:buSzPts val="1800"/>
              <a:buNone/>
            </a:pPr>
            <a:r>
              <a:rPr lang="en" sz="1600"/>
              <a:t>So for example, if the ray hit the wall horizontally at x position 65, then because each cell is 64x64 pixels, we know that the wall strip for this ray should use the color values at byte_array[1], since 65 % 64 = 1.</a:t>
            </a:r>
            <a:endParaRPr sz="1600"/>
          </a:p>
        </p:txBody>
      </p:sp>
      <p:pic>
        <p:nvPicPr>
          <p:cNvPr id="108" name="Google Shape;108;p20"/>
          <p:cNvPicPr preferRelativeResize="0"/>
          <p:nvPr/>
        </p:nvPicPr>
        <p:blipFill rotWithShape="1">
          <a:blip r:embed="rId3">
            <a:alphaModFix/>
          </a:blip>
          <a:srcRect b="0" l="0" r="0" t="0"/>
          <a:stretch/>
        </p:blipFill>
        <p:spPr>
          <a:xfrm>
            <a:off x="4823930" y="2571749"/>
            <a:ext cx="4015270" cy="2410626"/>
          </a:xfrm>
          <a:prstGeom prst="rect">
            <a:avLst/>
          </a:prstGeom>
          <a:noFill/>
          <a:ln>
            <a:noFill/>
          </a:ln>
        </p:spPr>
      </p:pic>
      <p:pic>
        <p:nvPicPr>
          <p:cNvPr id="109" name="Google Shape;109;p20"/>
          <p:cNvPicPr preferRelativeResize="0"/>
          <p:nvPr/>
        </p:nvPicPr>
        <p:blipFill rotWithShape="1">
          <a:blip r:embed="rId4">
            <a:alphaModFix/>
          </a:blip>
          <a:srcRect b="0" l="0" r="0" t="0"/>
          <a:stretch/>
        </p:blipFill>
        <p:spPr>
          <a:xfrm>
            <a:off x="3630822" y="125100"/>
            <a:ext cx="5342500" cy="23286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2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The executable!</a:t>
            </a:r>
            <a:endParaRPr/>
          </a:p>
        </p:txBody>
      </p:sp>
      <p:sp>
        <p:nvSpPr>
          <p:cNvPr id="115" name="Google Shape;115;p2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rPr lang="en"/>
              <a:t>There was a link here. It’s gone now.</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